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8" r:id="rId6"/>
    <p:sldId id="269" r:id="rId7"/>
    <p:sldId id="270" r:id="rId8"/>
    <p:sldId id="271" r:id="rId9"/>
    <p:sldId id="265" r:id="rId10"/>
  </p:sldIdLst>
  <p:sldSz cx="12192000" cy="6858000"/>
  <p:notesSz cx="6858000" cy="9144000"/>
  <p:embeddedFontLst>
    <p:embeddedFont>
      <p:font typeface="함초롬돋움" panose="020B0604000101010101" pitchFamily="50" charset="-127"/>
      <p:regular r:id="rId11"/>
      <p:bold r:id="rId12"/>
    </p:embeddedFont>
    <p:embeddedFont>
      <p:font typeface="Microsoft GothicNeo Light" panose="020B0300000101010101" pitchFamily="50" charset="-127"/>
      <p:regular r:id="rId13"/>
    </p:embeddedFont>
    <p:embeddedFont>
      <p:font typeface="맑은 고딕" panose="020B0503020000020004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DBF"/>
    <a:srgbClr val="04253A"/>
    <a:srgbClr val="4C837A"/>
    <a:srgbClr val="E6E6E6"/>
    <a:srgbClr val="012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E143A-B00C-4C42-9873-457D06271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CBEF4-EA2C-4EFA-AFC2-EFF6C1433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938EB-9D0C-4EF7-BF24-8F42A36E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5D15F-43A3-461C-9F9A-3DAECEBB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AEF17-AE55-407A-9A9C-64F79CEC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47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51A68-3BB3-48A5-AB85-EC1DF95A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00007C-1E0A-48B1-93D4-37091461D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00DB2-AD09-4EBA-8C37-79037A1C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09DE-A057-458B-BB49-ECFABCB3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0F694-F47F-4D85-8927-79DDCE2F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59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61D205-1CEC-46D0-BEDE-59428A6E4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3E22D8-4272-4F2F-92CD-EB2EC97D8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965D8-C825-46EB-A596-CADD1A31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6D9DC-5ABC-454E-83AF-25708C56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81BEE-8732-4B7E-910B-B3B9C600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45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4BDF-21EA-41B8-88FF-6A632065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7ECB2-DF4C-476A-8AC7-BE0991AB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EC10B-83C7-4CE1-8314-D6CA4E7B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8622D-12F6-470D-9FFC-B1DAC4EB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8F087-AA62-47EE-825C-762F8FBD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03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A563-86A2-4001-AED9-CE97CD8C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C01B8B-4019-459B-B651-966D4C939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DB1A3-584B-4951-B7B0-D6CBA009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34771-9C32-40E0-A821-529687FA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D476A-0B71-49BB-82D5-4C4958B2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71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C9614-AF7D-430A-8722-797C8DCF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026D8-3A2F-4ABC-93EC-B6D93A70D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A748-F14C-4C69-805A-69997BA0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DDD36-C33D-40DA-9E19-15C635F7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6609B-10EB-4849-9098-5CE6593C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FAA7FE-DF1B-44E4-92F6-0DB1A6DE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21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5D7A3-8F57-44E7-A94F-D5080ACB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FE927-5E00-4DB1-B89E-5A4E83725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A1080-53B1-4CB0-AE97-681C0A858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31B25A-A3FB-4400-8A59-36C5B5541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3B8E61-2857-40EC-87DF-0D92FDDD4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91948F-6E6C-4DE2-8F9A-29F3ED14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0B931B-A753-48E8-AF38-41AF0EE1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3463F-BF55-4AC9-9660-E77360AD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50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824A-ABB9-4712-9D2D-89DB0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7E5706-3820-4B1E-AE51-C8881483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77934-FA02-4125-96F2-37A5668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FF4FC-D456-4144-B4FF-7E5197F2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3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FA2FA0-9692-4F87-9003-4FC6F474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9418B-66C6-48E7-9AA3-12DE8587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487BC-0BD7-47FB-A86A-C33A136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79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44179-F2E9-4E08-9DF5-0F43D722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513DC-F343-429A-97C0-AEC767E8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D0A89-4A17-4855-90FA-A2D7F5536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7DFEE-26D3-4E00-A675-88AF9001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EDF85-5F9F-4635-969D-9A2ED1CB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EB58C-08E2-4164-BED2-FE262AE2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71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23999-7D42-436B-A9A1-F46DCBC4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03E7ED-C63E-447F-AD00-E04484EE8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27037F-7E26-4000-B4E5-1008BEE8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6DC45-E746-4561-AE02-3BB0CCB0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8BC028-90CC-4B2D-A487-91E4B0FF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D0FC6-4A6E-4964-90DE-EE387D31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7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AB893C-6E9E-4617-9071-450E99C4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D64A4-F4E5-4DC1-AB6C-B32BB525B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6B002-DF75-48A6-BB65-15D41F6D9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243E0-B0D1-48A3-9CA5-E65A42EADBB3}" type="datetimeFigureOut">
              <a:rPr lang="ko-KR" altLang="en-US" smtClean="0"/>
              <a:t>2021-08-27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F807B-05CC-421C-BED6-47411923F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C4580-DE32-4431-9AC4-64AE1269A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38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0" y="2094138"/>
            <a:ext cx="12192000" cy="116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2021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빅콘테스트 </a:t>
            </a: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–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</a:t>
            </a: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ZERO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부문</a:t>
            </a:r>
            <a:endParaRPr lang="en-US" altLang="ko-KR" sz="3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EDA &amp;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 고려 과정</a:t>
            </a:r>
            <a:endParaRPr lang="en-US" altLang="ko-KR" sz="3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신입기수 프로젝트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조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홍수빅타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4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0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시프트 </a:t>
            </a:r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(shift)</a:t>
            </a:r>
            <a:endParaRPr lang="ko-KR" altLang="en-US" sz="26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367392"/>
            <a:ext cx="11042295" cy="25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유입량을 예측하기 위한 모델들은 시퀀스를 인식할 수 없는 모델들이다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하지만 홍수 데이터의 경우 홍수사상번호에 따라 이어지는 시퀀스 데이터이기 때문에 앞과 뒤의 데이터를 시프트 하여 전해주면 모델이 시퀀스 데이터를 인식할 수 있을 것이라 판단하였다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별로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pandas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라이브러리의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shift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를 사용하여 직전과 직후의 데이터 값을 붙여주었다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이때 홍수사상번호의 제일 앞과 제일 뒤의 데이터는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nan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값이기 때문에 첫번째 유입량 예측은 두번째 유입량 예측 값으로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대체하고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마지막 유입량 예측은 마지막에서 두번째 유입량 예측 값으로 대체하였다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8E6F3D9-17C2-4CE5-9C08-037ED6D7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2" y="4088194"/>
            <a:ext cx="4792276" cy="2245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9511BC-ED62-46B4-BDBB-77C7E56D44F2}"/>
              </a:ext>
            </a:extLst>
          </p:cNvPr>
          <p:cNvSpPr txBox="1"/>
          <p:nvPr/>
        </p:nvSpPr>
        <p:spPr>
          <a:xfrm>
            <a:off x="4365280" y="6331100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shift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코드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02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로그 변환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598302"/>
            <a:ext cx="11042295" cy="18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현재 홍수 데이터의 경우 대부분이 왼쪽에 몰려 있는 편향된 데이터이다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하지만 머신러닝은 데이터가 정규 분포를 따를 때 더 학습이 잘 되기 때문에 데이터를 로그 변환 시켜 줌으로써 정규 분포에 가깝게 만들어준다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이때 음수 값은 로그 변환이 안되기 때문에 각 칼럼 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min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값으로 빼고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0.01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을 더한 후 로그 변환을 진행하였다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또한 원래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이었던 데이터는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_zero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칼럼을 만들어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을 표시하여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해당 값이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값이었던 것을 인식할 수 있도록 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8BC011-88CF-42EA-84FA-7A868430DB3C}"/>
              </a:ext>
            </a:extLst>
          </p:cNvPr>
          <p:cNvGrpSpPr/>
          <p:nvPr/>
        </p:nvGrpSpPr>
        <p:grpSpPr>
          <a:xfrm>
            <a:off x="570708" y="3832457"/>
            <a:ext cx="5064254" cy="2153034"/>
            <a:chOff x="5919727" y="3832456"/>
            <a:chExt cx="6105525" cy="25957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FCD049-FDAF-4D6D-A114-9B81C0356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9727" y="3832456"/>
              <a:ext cx="6105525" cy="2266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7F39D-1D9F-4C2D-8206-D1899980625B}"/>
                </a:ext>
              </a:extLst>
            </p:cNvPr>
            <p:cNvSpPr txBox="1"/>
            <p:nvPr/>
          </p:nvSpPr>
          <p:spPr>
            <a:xfrm>
              <a:off x="6345220" y="6099406"/>
              <a:ext cx="5254539" cy="32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1.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강우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(B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지역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)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히스토그램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원본 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좌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)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 로그 변환 후 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우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)</a:t>
              </a:r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66262B5-F9B8-47DD-987A-397E6EFD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18" y="4088123"/>
            <a:ext cx="5837382" cy="1078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6458F0-9CBD-4DA0-8F36-BBE4ED91EF2D}"/>
              </a:ext>
            </a:extLst>
          </p:cNvPr>
          <p:cNvSpPr txBox="1"/>
          <p:nvPr/>
        </p:nvSpPr>
        <p:spPr>
          <a:xfrm>
            <a:off x="7263190" y="5166198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로그 변환 코드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82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 </a:t>
            </a:r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–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5" y="1598302"/>
            <a:ext cx="6500982" cy="473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LR (Linear Regression), DT (Decision Tree), SGDRegressor, KernelRidge, DNN (Deep Neural Network)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평가 척도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RMSE, RMSLE, R2_score, MAPE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Scaler : Standard Scaler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사용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(DNN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의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경우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Robust Scaler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사용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평가 방법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별로 하나의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target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을 설정하고 나머지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데이터로 학습 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target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에 대한 예측 결과로 평가 한다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ex) 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홍수사상번호를 제외한 데이터로 모델을 학습 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홍수사상번호에 대해 예측을 진행한다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실험을 진행한 방법은 총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15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개이며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code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는 다음과 같다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318B66-E9D7-4A95-86BB-2EEF0EC5230C}"/>
              </a:ext>
            </a:extLst>
          </p:cNvPr>
          <p:cNvGrpSpPr/>
          <p:nvPr/>
        </p:nvGrpSpPr>
        <p:grpSpPr>
          <a:xfrm>
            <a:off x="7604125" y="2149891"/>
            <a:ext cx="4257675" cy="3633164"/>
            <a:chOff x="7604125" y="2149891"/>
            <a:chExt cx="4257675" cy="363316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C4B9C-C7D4-4240-BAAC-B2E71F2B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5" y="2149891"/>
              <a:ext cx="4257675" cy="3371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27032-0ED6-41B0-ACEF-AA40F4CB0BFE}"/>
                </a:ext>
              </a:extLst>
            </p:cNvPr>
            <p:cNvSpPr txBox="1"/>
            <p:nvPr/>
          </p:nvSpPr>
          <p:spPr>
            <a:xfrm>
              <a:off x="8053043" y="5510352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1.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모델 코드 표</a:t>
              </a:r>
              <a:endPara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50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6886575" y="2029661"/>
            <a:ext cx="5305425" cy="36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여러 모델로 다양한 경우에 대해 실험을 진행한 결과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DNN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모델이 압도적으로 좋은 성과를 낸다는 것을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알 수 있다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 다음으로는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LR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SGD Regressor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가 성능이 좋았으며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XGB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는 대부분의 경우에서 비슷한 성능을 보였다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선형 모델에서 클러스터링 추가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추가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그리고 수위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의 제곱 칼럼 추가가 합쳐 졌을 때 좋은 예측 결과를 보였다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07F9E6-F2B6-4C2F-AD95-5AC307C7CFB5}"/>
              </a:ext>
            </a:extLst>
          </p:cNvPr>
          <p:cNvGrpSpPr/>
          <p:nvPr/>
        </p:nvGrpSpPr>
        <p:grpSpPr>
          <a:xfrm>
            <a:off x="412224" y="1291503"/>
            <a:ext cx="6366925" cy="5406883"/>
            <a:chOff x="514166" y="1291503"/>
            <a:chExt cx="6366925" cy="540688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7726600-FB51-4712-955E-CD52919C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166" y="1291503"/>
              <a:ext cx="6366925" cy="25670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A304AF-C93A-4EE3-9BEB-B0DC8B1C7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166" y="3858593"/>
              <a:ext cx="6366925" cy="25670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69BA-2055-44BB-980A-1C5FC42F5CA5}"/>
                </a:ext>
              </a:extLst>
            </p:cNvPr>
            <p:cNvSpPr txBox="1"/>
            <p:nvPr/>
          </p:nvSpPr>
          <p:spPr>
            <a:xfrm>
              <a:off x="2017709" y="6425683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1.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최종 결과</a:t>
              </a:r>
              <a:endPara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7E9D6A-29E9-4E34-9176-5A4ABFB8B5B0}"/>
                </a:ext>
              </a:extLst>
            </p:cNvPr>
            <p:cNvSpPr/>
            <p:nvPr/>
          </p:nvSpPr>
          <p:spPr>
            <a:xfrm>
              <a:off x="5019675" y="3858592"/>
              <a:ext cx="1861416" cy="2577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67D87FC-51EB-433D-B076-B8EE29A11A98}"/>
                </a:ext>
              </a:extLst>
            </p:cNvPr>
            <p:cNvSpPr/>
            <p:nvPr/>
          </p:nvSpPr>
          <p:spPr>
            <a:xfrm>
              <a:off x="5019675" y="3070861"/>
              <a:ext cx="1861416" cy="777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DBA5E4-D7DB-4BC8-AF5C-6842C3EC161D}"/>
                </a:ext>
              </a:extLst>
            </p:cNvPr>
            <p:cNvSpPr/>
            <p:nvPr/>
          </p:nvSpPr>
          <p:spPr>
            <a:xfrm>
              <a:off x="1339215" y="3070861"/>
              <a:ext cx="1861416" cy="777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10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D69BA-2055-44BB-980A-1C5FC42F5CA5}"/>
              </a:ext>
            </a:extLst>
          </p:cNvPr>
          <p:cNvSpPr txBox="1"/>
          <p:nvPr/>
        </p:nvSpPr>
        <p:spPr>
          <a:xfrm>
            <a:off x="987080" y="5545777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DNN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결과 표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5105400" y="2281482"/>
            <a:ext cx="6756399" cy="29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최종 결과에서는 가장 성능이 좋은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DNN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모델을 사용하였다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RSME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기준으로 오름차순 하였을 때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데이터와 수위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의 제곱 데이터를 추가하였을 때가 성능이 가장 높게 나왔다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RMSLE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RMSE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와 비교했을 때 상대적 에러를 측정하여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Under Estimation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에 더 큰 페널티를 주게 된다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RMSLE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기준으로 보았을 때는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데이터만 추가했을 때 성능이 가장 높게 나왔다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0EC4F1-DAB6-4DD9-B71F-BAE2C1C3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96613"/>
              </p:ext>
            </p:extLst>
          </p:nvPr>
        </p:nvGraphicFramePr>
        <p:xfrm>
          <a:off x="711199" y="1954852"/>
          <a:ext cx="3911601" cy="3590925"/>
        </p:xfrm>
        <a:graphic>
          <a:graphicData uri="http://schemas.openxmlformats.org/drawingml/2006/table">
            <a:tbl>
              <a:tblPr/>
              <a:tblGrid>
                <a:gridCol w="1170625">
                  <a:extLst>
                    <a:ext uri="{9D8B030D-6E8A-4147-A177-3AD203B41FA5}">
                      <a16:colId xmlns:a16="http://schemas.microsoft.com/office/drawing/2014/main" val="3919485500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399353412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3724522354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1761348033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2290216427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DNN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759139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RMSE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RMSLE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R2_score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57363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413.58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9078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449.92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368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454.84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832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455.41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25.68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4878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t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457.79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27.17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527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t-1 t+1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465.12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21.17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2969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468.06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92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base_2123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490.85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26.60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9788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origin + log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494.40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29.15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033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500.41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25.04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345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500.88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9446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509.75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21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524.74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26.29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45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waterlevel t-1 t+1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532.76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8753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log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613.79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43.35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38517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A2FF8F7-DC08-4E73-8E37-E13BE90B68CE}"/>
              </a:ext>
            </a:extLst>
          </p:cNvPr>
          <p:cNvSpPr/>
          <p:nvPr/>
        </p:nvSpPr>
        <p:spPr>
          <a:xfrm>
            <a:off x="711199" y="2398395"/>
            <a:ext cx="3911601" cy="179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E6AE7B-5185-4C33-ADA5-0A0C69DBDB65}"/>
              </a:ext>
            </a:extLst>
          </p:cNvPr>
          <p:cNvSpPr/>
          <p:nvPr/>
        </p:nvSpPr>
        <p:spPr>
          <a:xfrm>
            <a:off x="711199" y="3456708"/>
            <a:ext cx="3911601" cy="179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56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D69BA-2055-44BB-980A-1C5FC42F5CA5}"/>
              </a:ext>
            </a:extLst>
          </p:cNvPr>
          <p:cNvSpPr txBox="1"/>
          <p:nvPr/>
        </p:nvSpPr>
        <p:spPr>
          <a:xfrm>
            <a:off x="1492119" y="45209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예측 결과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613682" y="4854371"/>
            <a:ext cx="10964636" cy="18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성능이 좋았던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DNN_t-1 t+1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DNN_t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+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x2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모델의 정확도를 확인하기 위해 실제 유입량과 예측 값을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plot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하여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비교해 보았다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원본 데이터를 그대로 넣는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base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모델의 예측 값도 비교를 위해 추가하였다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대부분의 홍수사상번호에서 두 모델은 비슷한 성능을 보였지만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번과 같이 유입량이 크게 증가하는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부분에서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 + x2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모델이 더 잘 예측하는 것을 확인할 수 있었다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221B4B-8885-4AEF-8497-80EE92A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3" y="1211036"/>
            <a:ext cx="5502991" cy="33101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7062A2-32EE-4F4B-B054-7789A0B5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85" y="1211036"/>
            <a:ext cx="5537945" cy="3310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F84F83-7638-4F25-BDE2-DAE8C04A7685}"/>
              </a:ext>
            </a:extLst>
          </p:cNvPr>
          <p:cNvSpPr txBox="1"/>
          <p:nvPr/>
        </p:nvSpPr>
        <p:spPr>
          <a:xfrm>
            <a:off x="7431738" y="45209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6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예측 결과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F88E17D-AEB4-4C68-AC9C-EF46DE191632}"/>
              </a:ext>
            </a:extLst>
          </p:cNvPr>
          <p:cNvSpPr/>
          <p:nvPr/>
        </p:nvSpPr>
        <p:spPr>
          <a:xfrm>
            <a:off x="3676650" y="1373910"/>
            <a:ext cx="838200" cy="838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6249F2-14F4-4779-99DA-3C4AB5326F44}"/>
              </a:ext>
            </a:extLst>
          </p:cNvPr>
          <p:cNvSpPr/>
          <p:nvPr/>
        </p:nvSpPr>
        <p:spPr>
          <a:xfrm>
            <a:off x="9420224" y="1373909"/>
            <a:ext cx="981075" cy="981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90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613682" y="1335316"/>
            <a:ext cx="10964636" cy="25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이전 실험 결과에 따른 최적 모델을 사용하여 타겟 홍수사상번호인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번을 예측하였다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DNN / (146, 146, 1) / Drop Out : 0.5 / Batch Norm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사용</a:t>
            </a: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전처리 방법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Robust Scaler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+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제곱 데이터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+ t-1 t+1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사용</a:t>
            </a: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학습 방법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Loss Function : MSE, Adam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Optimizer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사용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Learning Rate : 0.01 / Epoch : 10,000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학습 결과 모델이 예측한 유입량은 다음과 같다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64AEB2-31DE-4E82-944C-B770A2D2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4173251"/>
            <a:ext cx="6486525" cy="2124075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7147C71-4973-4CCF-8709-C8D6055B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57" y="3728445"/>
            <a:ext cx="2907544" cy="25688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94049-E3CE-413E-87D5-6BB83FC75347}"/>
              </a:ext>
            </a:extLst>
          </p:cNvPr>
          <p:cNvSpPr txBox="1"/>
          <p:nvPr/>
        </p:nvSpPr>
        <p:spPr>
          <a:xfrm>
            <a:off x="2439642" y="6297326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유입량 예측과 수위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EEAB2-C578-42F9-B63F-51E62DD335F9}"/>
              </a:ext>
            </a:extLst>
          </p:cNvPr>
          <p:cNvSpPr txBox="1"/>
          <p:nvPr/>
        </p:nvSpPr>
        <p:spPr>
          <a:xfrm>
            <a:off x="8182010" y="6297326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예측치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04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0" y="24726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감사합니다</a:t>
            </a:r>
            <a:r>
              <a:rPr lang="en-US" altLang="ko-KR" sz="4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!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신입기수 프로젝트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조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홍수빅타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4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311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C837A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solidFill>
              <a:srgbClr val="4C837A"/>
            </a:solidFill>
            <a:latin typeface="Microsoft GothicNeo Light" panose="020B0503020000020004" pitchFamily="34" charset="-127"/>
            <a:ea typeface="Microsoft GothicNeo Light" panose="020B0503020000020004" pitchFamily="34" charset="-127"/>
            <a:cs typeface="Microsoft GothicNeo Light" panose="020B05030200000200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795</Words>
  <Application>Microsoft Office PowerPoint</Application>
  <PresentationFormat>와이드스크린</PresentationFormat>
  <Paragraphs>138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함초롬돋움</vt:lpstr>
      <vt:lpstr>Microsoft GothicNeo 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다인</dc:creator>
  <cp:lastModifiedBy>김상회</cp:lastModifiedBy>
  <cp:revision>13</cp:revision>
  <dcterms:created xsi:type="dcterms:W3CDTF">2021-08-19T02:55:30Z</dcterms:created>
  <dcterms:modified xsi:type="dcterms:W3CDTF">2021-08-28T02:56:06Z</dcterms:modified>
</cp:coreProperties>
</file>